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7" r:id="rId3"/>
    <p:sldId id="272" r:id="rId4"/>
    <p:sldId id="269" r:id="rId5"/>
    <p:sldId id="270" r:id="rId6"/>
    <p:sldId id="271" r:id="rId7"/>
    <p:sldId id="268" r:id="rId8"/>
    <p:sldId id="273" r:id="rId9"/>
    <p:sldId id="25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2B359F-24FD-468F-B0FA-1E7CA7D5923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7537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AAD403-7115-442F-A803-3BBDE53738F3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6285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2EE84F-28CF-4C8E-8687-0CFAA3B654C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04705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1860C2-2CAB-4A8B-9804-70AA39551AC1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6816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66C3B9-29B4-4044-85E9-6BDF7627FBFE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 w="3175" cmpd="sng">
                  <a:noFill/>
                </a:ln>
                <a:solidFill>
                  <a:srgbClr val="5FCBEF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750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46ECBD-453A-490D-85CA-6A1FF57A7B96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2284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C038056-A770-41E9-97B3-F969C0F17D4B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1468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6F0ECF-DF31-4912-A5CA-7871714D7C2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868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EC5FD0-65AD-463B-9047-FBFCE4EBD516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610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2CD69-FDCF-4607-8C52-F0645F53CFC4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69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913C90-D5DA-45CF-9FC7-0C9B800F76D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2434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4F6553-FAE5-40BF-AA24-515D6855B25D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1268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4A4D4E-FA36-4FFA-A889-85AC2765C984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303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1A0920-5E21-491B-9A7F-8654FF1A2489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391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A683D3-ECF6-47DE-8044-FCFDC6F08FAF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329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E5644-1E61-4311-A31E-84CB9C7AA8A9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690E1A-07B3-4D7D-9D53-949B35540044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1627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FBD5DC-B9DC-4E76-9F96-C3A604ADE4B8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4/24/2026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119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8666" y="1794933"/>
            <a:ext cx="9829801" cy="2565400"/>
          </a:xfrm>
        </p:spPr>
        <p:txBody>
          <a:bodyPr/>
          <a:lstStyle/>
          <a:p>
            <a:pPr algn="ctr"/>
            <a:r>
              <a:rPr lang="en-US" dirty="0"/>
              <a:t>Emerging </a:t>
            </a:r>
            <a:r>
              <a:rPr lang="en-US" dirty="0" smtClean="0"/>
              <a:t>Regulatory </a:t>
            </a:r>
            <a:r>
              <a:rPr lang="en-US" dirty="0"/>
              <a:t>P</a:t>
            </a:r>
            <a:r>
              <a:rPr lang="en-US" dirty="0" smtClean="0"/>
              <a:t>riorities </a:t>
            </a:r>
            <a:r>
              <a:rPr lang="en-US" dirty="0"/>
              <a:t>and Way Forward</a:t>
            </a:r>
            <a:br>
              <a:rPr lang="en-US" dirty="0"/>
            </a:br>
            <a:endParaRPr lang="en-US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97" y="150091"/>
            <a:ext cx="829690" cy="94211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9867" y="5300133"/>
            <a:ext cx="355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 K Sinha</a:t>
            </a:r>
          </a:p>
          <a:p>
            <a:r>
              <a:rPr lang="en-US" dirty="0" smtClean="0"/>
              <a:t>WTM (IRDAI)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02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1"/>
          <p:cNvSpPr txBox="1">
            <a:spLocks noGrp="1"/>
          </p:cNvSpPr>
          <p:nvPr>
            <p:ph type="title"/>
          </p:nvPr>
        </p:nvSpPr>
        <p:spPr>
          <a:xfrm>
            <a:off x="1557867" y="609600"/>
            <a:ext cx="7716134" cy="1320800"/>
          </a:xfrm>
          <a:prstGeom prst="rect">
            <a:avLst/>
          </a:prstGeom>
        </p:spPr>
        <p:txBody>
          <a:bodyPr/>
          <a:lstStyle/>
          <a:p>
            <a:r>
              <a:rPr dirty="0"/>
              <a:t>Context &amp; Regulatory Shift</a:t>
            </a:r>
          </a:p>
        </p:txBody>
      </p:sp>
      <p:sp>
        <p:nvSpPr>
          <p:cNvPr id="9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981200" y="2218267"/>
            <a:ext cx="8229600" cy="390789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2400" dirty="0"/>
              <a:t>Structurally evolving insurance sector</a:t>
            </a:r>
          </a:p>
          <a:p>
            <a:r>
              <a:rPr sz="2400" dirty="0" smtClean="0"/>
              <a:t>Expanded </a:t>
            </a:r>
            <a:r>
              <a:rPr sz="2400" dirty="0"/>
              <a:t>regulatory </a:t>
            </a:r>
            <a:r>
              <a:rPr sz="2400" dirty="0" smtClean="0"/>
              <a:t>mandate</a:t>
            </a:r>
            <a:endParaRPr lang="en-US" sz="2400" dirty="0" smtClean="0"/>
          </a:p>
          <a:p>
            <a:r>
              <a:rPr lang="en-US" sz="2400" dirty="0"/>
              <a:t>Deeper integration with financial markets</a:t>
            </a:r>
          </a:p>
          <a:p>
            <a:r>
              <a:rPr sz="2400" dirty="0" smtClean="0"/>
              <a:t>Focus </a:t>
            </a:r>
            <a:r>
              <a:rPr sz="2400" dirty="0"/>
              <a:t>on systemic risk and conduct</a:t>
            </a:r>
          </a:p>
          <a:p>
            <a:r>
              <a:rPr sz="2400" dirty="0"/>
              <a:t>Need for cross-regulatory coordination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5" y="206279"/>
            <a:ext cx="897467" cy="94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3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itle 1"/>
          <p:cNvSpPr txBox="1">
            <a:spLocks noGrp="1"/>
          </p:cNvSpPr>
          <p:nvPr>
            <p:ph type="title"/>
          </p:nvPr>
        </p:nvSpPr>
        <p:spPr>
          <a:xfrm>
            <a:off x="1303867" y="609600"/>
            <a:ext cx="8331199" cy="13208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29768">
              <a:defRPr sz="4136"/>
            </a:lvl1pPr>
          </a:lstStyle>
          <a:p>
            <a:r>
              <a:rPr sz="4000" dirty="0"/>
              <a:t>Distribution</a:t>
            </a:r>
            <a:r>
              <a:rPr dirty="0"/>
              <a:t> &amp; Policyholder Protection</a:t>
            </a:r>
          </a:p>
        </p:txBody>
      </p:sp>
      <p:sp>
        <p:nvSpPr>
          <p:cNvPr id="11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981200" y="2514600"/>
            <a:ext cx="8229600" cy="361156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smtClean="0"/>
              <a:t>Aligning incentive structure with PH interests</a:t>
            </a:r>
            <a:endParaRPr sz="2400" dirty="0"/>
          </a:p>
          <a:p>
            <a:r>
              <a:rPr lang="en-US" sz="2400" dirty="0" smtClean="0"/>
              <a:t>Simplify</a:t>
            </a:r>
            <a:r>
              <a:rPr sz="2400" dirty="0" smtClean="0"/>
              <a:t> </a:t>
            </a:r>
            <a:r>
              <a:rPr sz="2400" dirty="0"/>
              <a:t>customer </a:t>
            </a:r>
            <a:r>
              <a:rPr sz="2400" dirty="0" smtClean="0"/>
              <a:t>journeys</a:t>
            </a:r>
            <a:endParaRPr lang="en-US" sz="2400" dirty="0" smtClean="0"/>
          </a:p>
          <a:p>
            <a:r>
              <a:rPr lang="en-US" sz="2400" dirty="0" smtClean="0"/>
              <a:t>Appropriate &amp; Unified </a:t>
            </a:r>
            <a:r>
              <a:rPr sz="2400" dirty="0" smtClean="0"/>
              <a:t>grievance </a:t>
            </a:r>
            <a:r>
              <a:rPr lang="en-US" sz="2400" dirty="0" smtClean="0"/>
              <a:t>management </a:t>
            </a:r>
            <a:r>
              <a:rPr sz="2400" dirty="0" smtClean="0"/>
              <a:t>systems</a:t>
            </a:r>
            <a:endParaRPr sz="2400" dirty="0"/>
          </a:p>
          <a:p>
            <a:r>
              <a:rPr lang="en-US" sz="2400" dirty="0" smtClean="0"/>
              <a:t>Data and systems for </a:t>
            </a:r>
            <a:r>
              <a:rPr sz="2400" dirty="0" smtClean="0"/>
              <a:t>real-time </a:t>
            </a:r>
            <a:r>
              <a:rPr sz="2400" dirty="0"/>
              <a:t>outcome monitoring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5" y="206279"/>
            <a:ext cx="897467" cy="94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28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le 1"/>
          <p:cNvSpPr txBox="1">
            <a:spLocks noGrp="1"/>
          </p:cNvSpPr>
          <p:nvPr>
            <p:ph type="title"/>
          </p:nvPr>
        </p:nvSpPr>
        <p:spPr>
          <a:xfrm>
            <a:off x="1422400" y="609600"/>
            <a:ext cx="8483600" cy="13208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48055">
              <a:defRPr sz="4312"/>
            </a:lvl1pPr>
          </a:lstStyle>
          <a:p>
            <a:r>
              <a:rPr sz="4000" dirty="0"/>
              <a:t>Product</a:t>
            </a:r>
            <a:r>
              <a:rPr dirty="0"/>
              <a:t> Complexity &amp; Conduct Risks</a:t>
            </a:r>
          </a:p>
        </p:txBody>
      </p:sp>
      <p:sp>
        <p:nvSpPr>
          <p:cNvPr id="10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981200" y="2421467"/>
            <a:ext cx="8229600" cy="3704697"/>
          </a:xfrm>
          <a:prstGeom prst="rect">
            <a:avLst/>
          </a:prstGeom>
        </p:spPr>
        <p:txBody>
          <a:bodyPr/>
          <a:lstStyle/>
          <a:p>
            <a:endParaRPr lang="en-US" dirty="0" smtClean="0"/>
          </a:p>
          <a:p>
            <a:r>
              <a:rPr lang="en-US" sz="2400" dirty="0" smtClean="0"/>
              <a:t>Simplification of</a:t>
            </a:r>
            <a:r>
              <a:rPr sz="2400" dirty="0" smtClean="0"/>
              <a:t> </a:t>
            </a:r>
            <a:r>
              <a:rPr sz="2400" dirty="0"/>
              <a:t>products</a:t>
            </a:r>
          </a:p>
          <a:p>
            <a:r>
              <a:rPr lang="en-US" sz="2400" dirty="0" smtClean="0"/>
              <a:t>Transparency and fair treatment of</a:t>
            </a:r>
            <a:r>
              <a:rPr sz="2400" dirty="0" smtClean="0"/>
              <a:t> </a:t>
            </a:r>
            <a:r>
              <a:rPr sz="2400" dirty="0"/>
              <a:t>policyholders</a:t>
            </a:r>
          </a:p>
          <a:p>
            <a:r>
              <a:rPr lang="en-US" sz="2400" dirty="0" err="1" smtClean="0"/>
              <a:t>Stengthen</a:t>
            </a:r>
            <a:r>
              <a:rPr sz="2400" dirty="0" smtClean="0"/>
              <a:t> </a:t>
            </a:r>
            <a:r>
              <a:rPr sz="2400" dirty="0"/>
              <a:t>suitability frameworks</a:t>
            </a:r>
          </a:p>
          <a:p>
            <a:r>
              <a:rPr lang="en-US" sz="2400" dirty="0" smtClean="0"/>
              <a:t>Address </a:t>
            </a:r>
            <a:r>
              <a:rPr sz="2400" dirty="0" smtClean="0"/>
              <a:t>Mis-selling</a:t>
            </a:r>
            <a:r>
              <a:rPr lang="en-US" sz="2400" dirty="0" smtClean="0"/>
              <a:t>/ Forced-selling</a:t>
            </a:r>
            <a:r>
              <a:rPr sz="2400" dirty="0" smtClean="0"/>
              <a:t> concerns</a:t>
            </a:r>
            <a:endParaRPr sz="24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5" y="206279"/>
            <a:ext cx="897467" cy="94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74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itle 1"/>
          <p:cNvSpPr txBox="1">
            <a:spLocks noGrp="1"/>
          </p:cNvSpPr>
          <p:nvPr>
            <p:ph type="title"/>
          </p:nvPr>
        </p:nvSpPr>
        <p:spPr>
          <a:xfrm>
            <a:off x="1464734" y="609600"/>
            <a:ext cx="7809268" cy="1320800"/>
          </a:xfrm>
          <a:prstGeom prst="rect">
            <a:avLst/>
          </a:prstGeom>
        </p:spPr>
        <p:txBody>
          <a:bodyPr/>
          <a:lstStyle/>
          <a:p>
            <a:r>
              <a:rPr dirty="0"/>
              <a:t>Technology, Data &amp; Digital Risks</a:t>
            </a:r>
          </a:p>
        </p:txBody>
      </p:sp>
      <p:sp>
        <p:nvSpPr>
          <p:cNvPr id="10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981200" y="1794933"/>
            <a:ext cx="8229600" cy="4331231"/>
          </a:xfrm>
          <a:prstGeom prst="rect">
            <a:avLst/>
          </a:prstGeom>
        </p:spPr>
        <p:txBody>
          <a:bodyPr/>
          <a:lstStyle/>
          <a:p>
            <a:endParaRPr lang="en-US" dirty="0" smtClean="0"/>
          </a:p>
          <a:p>
            <a:r>
              <a:rPr sz="2400" dirty="0" smtClean="0"/>
              <a:t>AI-driven </a:t>
            </a:r>
            <a:r>
              <a:rPr sz="2400" dirty="0"/>
              <a:t>underwriting and pricing</a:t>
            </a:r>
          </a:p>
          <a:p>
            <a:r>
              <a:rPr sz="2400" dirty="0"/>
              <a:t>Digital distribution expansion</a:t>
            </a:r>
          </a:p>
          <a:p>
            <a:r>
              <a:rPr lang="en-US" sz="2400" dirty="0" smtClean="0"/>
              <a:t>Address </a:t>
            </a:r>
            <a:r>
              <a:rPr sz="2400" dirty="0" smtClean="0"/>
              <a:t>Algorithmic </a:t>
            </a:r>
            <a:r>
              <a:rPr sz="2400" dirty="0"/>
              <a:t>bias risks</a:t>
            </a:r>
          </a:p>
          <a:p>
            <a:r>
              <a:rPr lang="en-US" sz="2400" dirty="0" smtClean="0"/>
              <a:t>Transparency in</a:t>
            </a:r>
            <a:r>
              <a:rPr sz="2400" dirty="0" smtClean="0"/>
              <a:t> </a:t>
            </a:r>
            <a:r>
              <a:rPr sz="2400" dirty="0"/>
              <a:t>decision-making models</a:t>
            </a:r>
          </a:p>
          <a:p>
            <a:r>
              <a:rPr sz="2400" dirty="0"/>
              <a:t>Data privacy and cybersecurity concerns</a:t>
            </a:r>
          </a:p>
          <a:p>
            <a:r>
              <a:rPr sz="2400" dirty="0"/>
              <a:t>Cross-regulatory overlaps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5" y="206279"/>
            <a:ext cx="897467" cy="94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8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le 1"/>
          <p:cNvSpPr txBox="1">
            <a:spLocks noGrp="1"/>
          </p:cNvSpPr>
          <p:nvPr>
            <p:ph type="title"/>
          </p:nvPr>
        </p:nvSpPr>
        <p:spPr>
          <a:xfrm>
            <a:off x="1413932" y="609600"/>
            <a:ext cx="7860069" cy="1320800"/>
          </a:xfrm>
          <a:prstGeom prst="rect">
            <a:avLst/>
          </a:prstGeom>
        </p:spPr>
        <p:txBody>
          <a:bodyPr/>
          <a:lstStyle/>
          <a:p>
            <a:r>
              <a:rPr dirty="0"/>
              <a:t>Climate, Reinsurance &amp; Solvency</a:t>
            </a:r>
          </a:p>
        </p:txBody>
      </p:sp>
      <p:sp>
        <p:nvSpPr>
          <p:cNvPr id="10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981200" y="2413000"/>
            <a:ext cx="8229600" cy="371316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sz="2400" dirty="0"/>
              <a:t>Rising climate-related risks</a:t>
            </a:r>
          </a:p>
          <a:p>
            <a:r>
              <a:rPr sz="2400" dirty="0"/>
              <a:t>Exposure to transition-sensitive assets</a:t>
            </a:r>
          </a:p>
          <a:p>
            <a:r>
              <a:rPr lang="en-US" sz="2400" dirty="0" smtClean="0"/>
              <a:t>Reduce </a:t>
            </a:r>
            <a:r>
              <a:rPr sz="2400" dirty="0" smtClean="0"/>
              <a:t>Dependence </a:t>
            </a:r>
            <a:r>
              <a:rPr sz="2400" dirty="0"/>
              <a:t>on global reinsurance</a:t>
            </a:r>
          </a:p>
          <a:p>
            <a:r>
              <a:rPr sz="2400" dirty="0"/>
              <a:t>Geopolitical risk exposure</a:t>
            </a:r>
          </a:p>
          <a:p>
            <a:r>
              <a:rPr sz="2400" dirty="0"/>
              <a:t>Need for risk-based solvency framework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5" y="206279"/>
            <a:ext cx="897467" cy="94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2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1"/>
          <p:cNvSpPr txBox="1">
            <a:spLocks noGrp="1"/>
          </p:cNvSpPr>
          <p:nvPr>
            <p:ph type="title"/>
          </p:nvPr>
        </p:nvSpPr>
        <p:spPr>
          <a:xfrm>
            <a:off x="1413932" y="609600"/>
            <a:ext cx="7860069" cy="1320800"/>
          </a:xfrm>
          <a:prstGeom prst="rect">
            <a:avLst/>
          </a:prstGeom>
        </p:spPr>
        <p:txBody>
          <a:bodyPr/>
          <a:lstStyle/>
          <a:p>
            <a:r>
              <a:rPr dirty="0"/>
              <a:t>Financial Sector Connectedness</a:t>
            </a:r>
          </a:p>
        </p:txBody>
      </p:sp>
      <p:sp>
        <p:nvSpPr>
          <p:cNvPr id="9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981200" y="1930400"/>
            <a:ext cx="8229600" cy="41957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Closer coordination in areas like: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/>
              <a:t>Rising equity exposure (ULIPs and others)</a:t>
            </a:r>
          </a:p>
          <a:p>
            <a:r>
              <a:rPr sz="2400" dirty="0" smtClean="0"/>
              <a:t>Growth </a:t>
            </a:r>
            <a:r>
              <a:rPr sz="2400" dirty="0"/>
              <a:t>in alternative investments</a:t>
            </a:r>
          </a:p>
          <a:p>
            <a:r>
              <a:rPr sz="2400" dirty="0"/>
              <a:t>Increased use of derivatives</a:t>
            </a:r>
          </a:p>
          <a:p>
            <a:r>
              <a:rPr sz="2400" dirty="0"/>
              <a:t>Concentration in long-duration assets</a:t>
            </a:r>
          </a:p>
          <a:p>
            <a:r>
              <a:rPr sz="2400" dirty="0"/>
              <a:t>Potential erosion of counter-cyclical role</a:t>
            </a:r>
          </a:p>
          <a:p>
            <a:r>
              <a:rPr sz="2400" dirty="0"/>
              <a:t>Liquidity stress risks in downturns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5" y="206279"/>
            <a:ext cx="897467" cy="94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42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itle 1"/>
          <p:cNvSpPr txBox="1">
            <a:spLocks noGrp="1"/>
          </p:cNvSpPr>
          <p:nvPr>
            <p:ph type="title"/>
          </p:nvPr>
        </p:nvSpPr>
        <p:spPr>
          <a:xfrm>
            <a:off x="1363132" y="609600"/>
            <a:ext cx="7910869" cy="1320800"/>
          </a:xfrm>
          <a:prstGeom prst="rect">
            <a:avLst/>
          </a:prstGeom>
        </p:spPr>
        <p:txBody>
          <a:bodyPr/>
          <a:lstStyle/>
          <a:p>
            <a:r>
              <a:rPr dirty="0"/>
              <a:t>Way Forward &amp; Regulatory Vision</a:t>
            </a:r>
          </a:p>
        </p:txBody>
      </p:sp>
      <p:sp>
        <p:nvSpPr>
          <p:cNvPr id="11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236133" y="1600201"/>
            <a:ext cx="8974667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2400" dirty="0" smtClean="0"/>
              <a:t>Stronger Policyholder protection</a:t>
            </a:r>
            <a:endParaRPr lang="en-US" sz="2400" dirty="0"/>
          </a:p>
          <a:p>
            <a:r>
              <a:rPr lang="en-US" sz="2400" dirty="0" smtClean="0"/>
              <a:t>Simpler, standardized &amp; Affordable base products		</a:t>
            </a:r>
          </a:p>
          <a:p>
            <a:r>
              <a:rPr lang="en-US" sz="2400" dirty="0" smtClean="0"/>
              <a:t>Cost-effective, outcome-based Intermediation:	</a:t>
            </a:r>
            <a:r>
              <a:rPr lang="en-US" sz="2400" dirty="0" err="1" smtClean="0"/>
              <a:t>Bima</a:t>
            </a:r>
            <a:r>
              <a:rPr lang="en-US" sz="2400" dirty="0" smtClean="0"/>
              <a:t> </a:t>
            </a:r>
            <a:r>
              <a:rPr lang="en-US" sz="2400" dirty="0" err="1" smtClean="0"/>
              <a:t>Sugam</a:t>
            </a:r>
            <a:endParaRPr lang="en-US" sz="2400" dirty="0" smtClean="0"/>
          </a:p>
          <a:p>
            <a:r>
              <a:rPr sz="2400" dirty="0" smtClean="0"/>
              <a:t>Principles-based regulation</a:t>
            </a:r>
            <a:r>
              <a:rPr lang="en-US" sz="2400" dirty="0" smtClean="0"/>
              <a:t> for Ease of Doing Business</a:t>
            </a:r>
            <a:endParaRPr sz="2400" dirty="0"/>
          </a:p>
          <a:p>
            <a:r>
              <a:rPr sz="2400" dirty="0"/>
              <a:t>Risk-based supervision and </a:t>
            </a:r>
            <a:r>
              <a:rPr sz="2400" dirty="0" smtClean="0"/>
              <a:t>RBC</a:t>
            </a:r>
            <a:r>
              <a:rPr lang="en-US" sz="2400" dirty="0" smtClean="0"/>
              <a:t> to optimize capital</a:t>
            </a:r>
            <a:endParaRPr sz="2400" dirty="0"/>
          </a:p>
          <a:p>
            <a:r>
              <a:rPr lang="en-US" sz="2400" dirty="0" smtClean="0"/>
              <a:t>Data-based monitoring and decision making: setting up PIR</a:t>
            </a:r>
          </a:p>
          <a:p>
            <a:r>
              <a:rPr lang="en-US" sz="2400" dirty="0" smtClean="0"/>
              <a:t>Emerging</a:t>
            </a:r>
            <a:r>
              <a:rPr sz="2400" dirty="0" smtClean="0"/>
              <a:t> </a:t>
            </a:r>
            <a:r>
              <a:rPr sz="2400" dirty="0"/>
              <a:t>risk </a:t>
            </a:r>
            <a:r>
              <a:rPr lang="en-US" sz="2400" dirty="0" smtClean="0"/>
              <a:t>management</a:t>
            </a:r>
            <a:endParaRPr sz="2400" dirty="0"/>
          </a:p>
          <a:p>
            <a:r>
              <a:rPr sz="2400" dirty="0"/>
              <a:t>Domestic reinsurance </a:t>
            </a:r>
            <a:r>
              <a:rPr lang="en-US" sz="2400" dirty="0" smtClean="0"/>
              <a:t>capacity</a:t>
            </a:r>
            <a:endParaRPr sz="2400" dirty="0"/>
          </a:p>
          <a:p>
            <a:r>
              <a:rPr lang="en-US" sz="2400" dirty="0" smtClean="0"/>
              <a:t>Formal </a:t>
            </a:r>
            <a:r>
              <a:rPr lang="en-US" sz="2400" dirty="0"/>
              <a:t>regulatory </a:t>
            </a:r>
            <a:r>
              <a:rPr lang="en-US" sz="2400" dirty="0" smtClean="0"/>
              <a:t>coordination</a:t>
            </a:r>
            <a:endParaRPr lang="en-US" sz="24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5" y="206279"/>
            <a:ext cx="897467" cy="942110"/>
          </a:xfrm>
          <a:prstGeom prst="rect">
            <a:avLst/>
          </a:prstGeom>
        </p:spPr>
      </p:pic>
      <p:sp>
        <p:nvSpPr>
          <p:cNvPr id="2" name="Right Brace 1"/>
          <p:cNvSpPr/>
          <p:nvPr/>
        </p:nvSpPr>
        <p:spPr>
          <a:xfrm>
            <a:off x="9595731" y="1718732"/>
            <a:ext cx="524938" cy="13631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9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8842" y="2162432"/>
            <a:ext cx="9127671" cy="1446182"/>
          </a:xfrm>
        </p:spPr>
        <p:txBody>
          <a:bodyPr/>
          <a:lstStyle/>
          <a:p>
            <a:pPr algn="ctr"/>
            <a:r>
              <a:rPr lang="en-US" sz="4800" dirty="0" smtClean="0"/>
              <a:t>Thank You</a:t>
            </a:r>
            <a:endParaRPr lang="en-US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AB73BC-B049-4115-A692-8D63A059BFB8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5FCBEF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35" y="206279"/>
            <a:ext cx="897467" cy="94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5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198</Words>
  <Application>Microsoft Office PowerPoint</Application>
  <PresentationFormat>Widescreen</PresentationFormat>
  <Paragraphs>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Facet</vt:lpstr>
      <vt:lpstr>Emerging Regulatory Priorities and Way Forward </vt:lpstr>
      <vt:lpstr>Context &amp; Regulatory Shift</vt:lpstr>
      <vt:lpstr>Distribution &amp; Policyholder Protection</vt:lpstr>
      <vt:lpstr>Product Complexity &amp; Conduct Risks</vt:lpstr>
      <vt:lpstr>Technology, Data &amp; Digital Risks</vt:lpstr>
      <vt:lpstr>Climate, Reinsurance &amp; Solvency</vt:lpstr>
      <vt:lpstr>Financial Sector Connectedness</vt:lpstr>
      <vt:lpstr>Way Forward &amp; Regulatory Vision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 Borrowings for Life Insurance Companies</dc:title>
  <dc:creator>Rajay Kumar Sinha</dc:creator>
  <cp:lastModifiedBy>Rajay Kumar Sinha</cp:lastModifiedBy>
  <cp:revision>27</cp:revision>
  <dcterms:created xsi:type="dcterms:W3CDTF">2026-04-22T07:22:49Z</dcterms:created>
  <dcterms:modified xsi:type="dcterms:W3CDTF">2026-04-24T08:08:25Z</dcterms:modified>
</cp:coreProperties>
</file>